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81" r:id="rId13"/>
    <p:sldId id="474" r:id="rId14"/>
    <p:sldId id="482" r:id="rId15"/>
    <p:sldId id="476" r:id="rId16"/>
    <p:sldId id="483" r:id="rId17"/>
    <p:sldId id="484" r:id="rId18"/>
    <p:sldId id="465" r:id="rId19"/>
    <p:sldId id="479" r:id="rId20"/>
    <p:sldId id="464" r:id="rId21"/>
    <p:sldId id="485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525" dt="2020-11-15T17:07:4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73" autoAdjust="0"/>
    <p:restoredTop sz="94092" autoAdjust="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7:07:49.305" v="2326" actId="20577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7:07:49.305" v="2326" actId="2057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5T17:06:46" v="2293" actId="14100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5T17:07:49.305" v="2326" actId="20577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5T17:06:59.153" v="2295" actId="20577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5T17:06:46" v="2293" actId="14100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>
                    <a:latin typeface="+mj-lt"/>
                  </a:rPr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>
                    <a:latin typeface="+mj-lt"/>
                  </a:rPr>
                  <a:t>BigBlueButton</a:t>
                </a:r>
                <a:r>
                  <a:rPr lang="en-US" sz="1800" dirty="0">
                    <a:latin typeface="+mj-lt"/>
                  </a:rPr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>
                    <a:latin typeface="+mj-lt"/>
                  </a:rPr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Microphone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state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either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not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(M=0; </a:t>
                </a:r>
                <a:r>
                  <a:rPr lang="de-DE" sz="1800" b="0" dirty="0" err="1">
                    <a:latin typeface="+mj-lt"/>
                  </a:rPr>
                  <a:t>broken</a:t>
                </a:r>
                <a:r>
                  <a:rPr lang="de-DE" sz="1800" b="0" dirty="0">
                    <a:latin typeface="+mj-lt"/>
                  </a:rPr>
                  <a:t>, </a:t>
                </a:r>
                <a:r>
                  <a:rPr lang="de-DE" sz="1800" b="0" dirty="0" err="1">
                    <a:latin typeface="+mj-lt"/>
                  </a:rPr>
                  <a:t>connection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, not </a:t>
                </a:r>
                <a:r>
                  <a:rPr lang="de-DE" sz="1800" b="0" dirty="0" err="1">
                    <a:latin typeface="+mj-lt"/>
                  </a:rPr>
                  <a:t>plugged</a:t>
                </a:r>
                <a:r>
                  <a:rPr lang="de-DE" sz="1800" b="0" dirty="0">
                    <a:latin typeface="+mj-lt"/>
                  </a:rPr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800" b="0" dirty="0">
                    <a:latin typeface="+mj-lt"/>
                  </a:rPr>
                  <a:t>- Recording </a:t>
                </a:r>
                <a:r>
                  <a:rPr lang="de-DE" sz="1800" b="0" dirty="0" err="1">
                    <a:latin typeface="+mj-lt"/>
                  </a:rPr>
                  <a:t>app</a:t>
                </a:r>
                <a:r>
                  <a:rPr lang="de-DE" sz="1800" b="0" dirty="0">
                    <a:latin typeface="+mj-lt"/>
                  </a:rPr>
                  <a:t> in BBB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properly</a:t>
                </a:r>
                <a:r>
                  <a:rPr lang="de-DE" sz="1800" b="0" dirty="0">
                    <a:latin typeface="+mj-lt"/>
                  </a:rPr>
                  <a:t> (A=1)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has</a:t>
                </a:r>
                <a:r>
                  <a:rPr lang="de-DE" sz="1800" b="0" dirty="0">
                    <a:latin typeface="+mj-lt"/>
                  </a:rPr>
                  <a:t> a </a:t>
                </a:r>
                <a:r>
                  <a:rPr lang="de-DE" sz="1800" b="0" dirty="0" err="1">
                    <a:latin typeface="+mj-lt"/>
                  </a:rPr>
                  <a:t>malfuction</a:t>
                </a:r>
                <a:r>
                  <a:rPr lang="de-DE" sz="1800" b="0" dirty="0">
                    <a:latin typeface="+mj-lt"/>
                  </a:rPr>
                  <a:t> due </a:t>
                </a:r>
                <a:r>
                  <a:rPr lang="de-DE" sz="1800" b="0" dirty="0" err="1">
                    <a:latin typeface="+mj-lt"/>
                  </a:rPr>
                  <a:t>to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server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 (A=0)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Recorded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session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was </a:t>
                </a:r>
                <a:r>
                  <a:rPr lang="de-DE" sz="1800" b="0" dirty="0" err="1">
                    <a:latin typeface="+mj-lt"/>
                  </a:rPr>
                  <a:t>succesfull</a:t>
                </a:r>
                <a:r>
                  <a:rPr lang="de-DE" sz="1800" b="0" dirty="0">
                    <a:latin typeface="+mj-lt"/>
                  </a:rPr>
                  <a:t> (R=1)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unsuccesfull</a:t>
                </a:r>
                <a:r>
                  <a:rPr lang="de-DE" sz="1800" b="0" dirty="0">
                    <a:latin typeface="+mj-lt"/>
                  </a:rPr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6FAC5C-6CFA-4626-A96D-2F57444948B9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BBB </a:t>
            </a:r>
            <a:r>
              <a:rPr lang="de-DE" b="1" dirty="0" err="1"/>
              <a:t>example</a:t>
            </a:r>
            <a:endParaRPr lang="de-DE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/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/>
                        <m:t>P</m:t>
                      </m:r>
                      <m:r>
                        <m:rPr>
                          <m:nor/>
                        </m:rPr>
                        <a:rPr lang="de-DE" dirty="0"/>
                        <m:t>(</m:t>
                      </m:r>
                      <m:r>
                        <m:rPr>
                          <m:nor/>
                        </m:rPr>
                        <a:rPr lang="de-DE" dirty="0"/>
                        <m:t>M</m:t>
                      </m:r>
                      <m:r>
                        <m:rPr>
                          <m:nor/>
                        </m:rPr>
                        <a:rPr lang="de-DE" dirty="0"/>
                        <m:t>=</m:t>
                      </m:r>
                      <m:r>
                        <m:rPr>
                          <m:nor/>
                        </m:rPr>
                        <a:rPr lang="de-DE" dirty="0"/>
                        <m:t>1</m:t>
                      </m:r>
                      <m:r>
                        <m:rPr>
                          <m:nor/>
                        </m:rPr>
                        <a:rPr lang="de-DE" dirty="0"/>
                        <m:t>)=</m:t>
                      </m:r>
                      <m:r>
                        <m:rPr>
                          <m:nor/>
                        </m:rPr>
                        <a:rPr lang="de-DE" dirty="0"/>
                        <m:t>0</m:t>
                      </m:r>
                      <m:r>
                        <m:rPr>
                          <m:nor/>
                        </m:rPr>
                        <a:rPr lang="de-DE" dirty="0"/>
                        <m:t>,</m:t>
                      </m:r>
                      <m:r>
                        <m:rPr>
                          <m:nor/>
                        </m:rPr>
                        <a:rPr lang="de-DE" dirty="0"/>
                        <m:t>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 smtClean="0"/>
                        <m:t>P</m:t>
                      </m:r>
                      <m:r>
                        <m:rPr>
                          <m:nor/>
                        </m:rPr>
                        <a:rPr lang="de-DE" dirty="0" smtClean="0"/>
                        <m:t>(</m:t>
                      </m:r>
                      <m:r>
                        <m:rPr>
                          <m:nor/>
                        </m:rPr>
                        <a:rPr lang="de-DE" dirty="0" smtClean="0"/>
                        <m:t>M</m:t>
                      </m:r>
                      <m:r>
                        <m:rPr>
                          <m:nor/>
                        </m:rPr>
                        <a:rPr lang="de-DE" dirty="0" smtClean="0"/>
                        <m:t>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)=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,</m:t>
                      </m:r>
                      <m:r>
                        <m:rPr>
                          <m:nor/>
                        </m:rPr>
                        <a:rPr lang="de-DE" dirty="0" smtClean="0"/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P(A=1)=0,9</a:t>
            </a:r>
          </a:p>
          <a:p>
            <a:r>
              <a:rPr lang="de-DE" dirty="0">
                <a:latin typeface="+mj-lt"/>
              </a:rPr>
              <a:t>P(A=0)=0,1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P(R=1|M=1,A=1)=0,8</a:t>
            </a:r>
          </a:p>
          <a:p>
            <a:pPr algn="ctr"/>
            <a:r>
              <a:rPr lang="de-DE" dirty="0">
                <a:latin typeface="+mj-lt"/>
              </a:rPr>
              <a:t>P(R=1|M=1,A=0)=0,2</a:t>
            </a:r>
          </a:p>
          <a:p>
            <a:pPr algn="ctr"/>
            <a:r>
              <a:rPr lang="de-DE" dirty="0">
                <a:latin typeface="+mj-lt"/>
              </a:rPr>
              <a:t>P(R=1|M=0,A=1)=0,2</a:t>
            </a:r>
          </a:p>
          <a:p>
            <a:pPr algn="ctr"/>
            <a:r>
              <a:rPr lang="de-DE" dirty="0">
                <a:latin typeface="+mj-lt"/>
              </a:rPr>
              <a:t>P(R=1|M=0,A=0)=0,1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P(R=0|M=1,A=1)=0,2</a:t>
            </a:r>
          </a:p>
          <a:p>
            <a:pPr algn="ctr"/>
            <a:r>
              <a:rPr lang="de-DE" dirty="0">
                <a:latin typeface="+mj-lt"/>
              </a:rPr>
              <a:t>P(R=0|M=1,A=0)=0,8</a:t>
            </a:r>
          </a:p>
          <a:p>
            <a:pPr algn="ctr"/>
            <a:r>
              <a:rPr lang="de-DE" dirty="0">
                <a:latin typeface="+mj-lt"/>
              </a:rPr>
              <a:t>P(R=0|M=0,A=1)=0,8</a:t>
            </a:r>
          </a:p>
          <a:p>
            <a:pPr algn="ctr"/>
            <a:r>
              <a:rPr lang="de-DE" dirty="0">
                <a:latin typeface="+mj-lt"/>
              </a:rPr>
              <a:t>P(R=0|M=0,A=0)=0,9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F7E3F2-C765-4927-A1DD-D9852883670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Given </a:t>
            </a:r>
            <a:r>
              <a:rPr lang="de-DE" b="1" dirty="0" err="1"/>
              <a:t>probabilities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P(R)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3A85865-F952-4E18-A9AD-EB6BF226E73E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C3F66F-1345-4D2C-92DF-0402B6F49C2E}"/>
              </a:ext>
            </a:extLst>
          </p:cNvPr>
          <p:cNvSpPr/>
          <p:nvPr/>
        </p:nvSpPr>
        <p:spPr>
          <a:xfrm>
            <a:off x="152400" y="1476284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M and A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=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280862" y="3277678"/>
            <a:ext cx="3816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>
                <a:latin typeface="+mj-lt"/>
              </a:rPr>
              <a:t>Now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return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original </a:t>
            </a:r>
            <a:r>
              <a:rPr lang="de-DE" dirty="0" err="1">
                <a:latin typeface="+mj-lt"/>
              </a:rPr>
              <a:t>task</a:t>
            </a:r>
            <a:r>
              <a:rPr lang="de-DE" dirty="0">
                <a:latin typeface="+mj-lt"/>
              </a:rPr>
              <a:t>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As 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nodes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don´t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need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already</a:t>
            </a:r>
            <a:r>
              <a:rPr lang="de-DE" dirty="0">
                <a:latin typeface="+mj-lt"/>
              </a:rPr>
              <a:t>.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simply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plug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formula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later</a:t>
            </a:r>
            <a:r>
              <a:rPr lang="de-DE" dirty="0">
                <a:latin typeface="+mj-lt"/>
              </a:rPr>
              <a:t>.</a:t>
            </a:r>
          </a:p>
          <a:p>
            <a:r>
              <a:rPr lang="de-DE" dirty="0" err="1">
                <a:latin typeface="+mj-lt"/>
              </a:rPr>
              <a:t>Additionaly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just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an </a:t>
            </a:r>
            <a:r>
              <a:rPr lang="de-DE" dirty="0" err="1">
                <a:latin typeface="+mj-lt"/>
              </a:rPr>
              <a:t>unsuccesfull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knowing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functionality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microphone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given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probabilities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table</a:t>
            </a:r>
            <a:r>
              <a:rPr lang="de-DE" dirty="0">
                <a:latin typeface="+mj-lt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5181600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>
            <a:off x="5202787" y="3200400"/>
            <a:ext cx="39412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6AD427-8A6D-4D5B-810E-39C407C45BCB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38E487-1845-4A89-A1C6-6E263F074160}"/>
              </a:ext>
            </a:extLst>
          </p:cNvPr>
          <p:cNvSpPr/>
          <p:nvPr/>
        </p:nvSpPr>
        <p:spPr>
          <a:xfrm>
            <a:off x="0" y="423710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on P(R)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Probability of problems with the recording app (A) increased by observing R = 0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p(A = 0|R = 0) &gt; p(A = 0)</a:t>
            </a:r>
          </a:p>
          <a:p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949653-413A-4A19-99A8-73A501FF905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29704" y="3736538"/>
            <a:ext cx="3374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latin typeface="+mj-lt"/>
                <a:cs typeface="Calibri" panose="020F0502020204030204" pitchFamily="34" charset="0"/>
              </a:rPr>
              <a:t>As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see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tables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slide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ago</a:t>
            </a:r>
            <a:r>
              <a:rPr lang="de-DE" dirty="0">
                <a:latin typeface="+mj-lt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there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no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P(M,R)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that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could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plug</a:t>
            </a:r>
            <a:r>
              <a:rPr lang="de-DE" dirty="0">
                <a:latin typeface="+mj-lt"/>
                <a:cs typeface="Calibri" panose="020F0502020204030204" pitchFamily="34" charset="0"/>
              </a:rPr>
              <a:t> in,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dependend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latin typeface="+mj-lt"/>
                <a:cs typeface="Calibri" panose="020F0502020204030204" pitchFamily="34" charset="0"/>
              </a:rPr>
              <a:t>So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have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somehow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out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of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information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again</a:t>
            </a:r>
            <a:r>
              <a:rPr lang="de-DE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C5EF7B-0280-4336-ACDD-D6AC1B28AD0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D76723-8FF2-4318-BA40-8CBF2703C580}"/>
              </a:ext>
            </a:extLst>
          </p:cNvPr>
          <p:cNvSpPr/>
          <p:nvPr/>
        </p:nvSpPr>
        <p:spPr>
          <a:xfrm>
            <a:off x="76200" y="2590800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685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6858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187213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132144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132144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198662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504128" y="2728079"/>
            <a:ext cx="455534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The Probability of an malfunction in BBB (A=0) is reduced due to observing the malfunction of the micro (M=0) knowing that a recording was not successful (R=0).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>
            <a:off x="4146942" y="1461199"/>
            <a:ext cx="1531873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A3F1A4-12A9-4CBF-97CA-F5984D7099F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298608-C408-4623-8CE2-55171C5C1EE0}"/>
              </a:ext>
            </a:extLst>
          </p:cNvPr>
          <p:cNvSpPr/>
          <p:nvPr/>
        </p:nvSpPr>
        <p:spPr>
          <a:xfrm>
            <a:off x="19711" y="403979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810175" y="1981200"/>
            <a:ext cx="209125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5" y="13964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of the parent nodes of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from the parent nodes of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from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1765</Words>
  <Application>Microsoft Office PowerPoint</Application>
  <PresentationFormat>Bildschirmpräsentation (4:3)</PresentationFormat>
  <Paragraphs>359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508</cp:revision>
  <cp:lastPrinted>2016-11-03T13:27:00Z</cp:lastPrinted>
  <dcterms:created xsi:type="dcterms:W3CDTF">2007-06-28T16:14:27Z</dcterms:created>
  <dcterms:modified xsi:type="dcterms:W3CDTF">2020-11-15T18:22:30Z</dcterms:modified>
</cp:coreProperties>
</file>